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351" r:id="rId3"/>
    <p:sldId id="387" r:id="rId4"/>
    <p:sldId id="379" r:id="rId5"/>
    <p:sldId id="388" r:id="rId6"/>
    <p:sldId id="380" r:id="rId7"/>
    <p:sldId id="389" r:id="rId8"/>
    <p:sldId id="355" r:id="rId9"/>
    <p:sldId id="356" r:id="rId10"/>
    <p:sldId id="362" r:id="rId11"/>
    <p:sldId id="390" r:id="rId12"/>
    <p:sldId id="391" r:id="rId13"/>
    <p:sldId id="392" r:id="rId14"/>
    <p:sldId id="366" r:id="rId15"/>
    <p:sldId id="3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0"/>
    <p:restoredTop sz="86971"/>
  </p:normalViewPr>
  <p:slideViewPr>
    <p:cSldViewPr snapToGrid="0" snapToObjects="1">
      <p:cViewPr varScale="1">
        <p:scale>
          <a:sx n="160" d="100"/>
          <a:sy n="160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2D0E2-2093-D543-89CE-D7CAF31CE7B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7F2-00BA-1F44-86C5-9E14895A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7F2-00BA-1F44-86C5-9E14895A11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3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E1000-9997-4A9E-9BC2-F3179F11A4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age, </a:t>
            </a:r>
            <a:r>
              <a:rPr lang="en-US" dirty="0" err="1"/>
              <a:t>uv</a:t>
            </a:r>
            <a:r>
              <a:rPr lang="en-US" dirty="0"/>
              <a:t>, stable, stable orbits,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76E0E-4028-684B-9D11-6E6055EFF2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1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7F2-00BA-1F44-86C5-9E14895A11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7F2-00BA-1F44-86C5-9E14895A11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C37882-8369-6C47-8DFA-76807AC8389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521E26-5042-4041-99A5-39E808D0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C37882-8369-6C47-8DFA-76807AC8389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521E26-5042-4041-99A5-39E808D0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1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C37882-8369-6C47-8DFA-76807AC8389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521E26-5042-4041-99A5-39E808D0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9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image with 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609600" y="496888"/>
            <a:ext cx="8229600" cy="417512"/>
          </a:xfrm>
        </p:spPr>
        <p:txBody>
          <a:bodyPr lIns="0" tIns="0" rIns="0" bIns="0" anchor="t" anchorCtr="0">
            <a:normAutofit/>
          </a:bodyPr>
          <a:lstStyle>
            <a:lvl1pPr algn="l">
              <a:defRPr lang="en-US" altLang="en-US" sz="2400" b="1" kern="0" baseline="0" dirty="0" smtClean="0">
                <a:solidFill>
                  <a:srgbClr val="C85C1A"/>
                </a:solidFill>
                <a:latin typeface="Lato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4290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038600" y="1174097"/>
            <a:ext cx="4876800" cy="5105400"/>
          </a:xfr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A600"/>
              </a:buClr>
              <a:buFont typeface="Wingdings" pitchFamily="2" charset="2"/>
              <a:buChar char="§"/>
              <a:defRPr lang="en-US" altLang="en-US" sz="2400" kern="1200" dirty="0" smtClean="0">
                <a:solidFill>
                  <a:srgbClr val="333333"/>
                </a:solidFill>
                <a:latin typeface="Lato" pitchFamily="34" charset="0"/>
                <a:ea typeface="ＭＳ Ｐゴシック" pitchFamily="34" charset="-128"/>
                <a:cs typeface="Tahoma" pitchFamily="34" charset="0"/>
              </a:defRPr>
            </a:lvl1pPr>
            <a:lvl2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A600"/>
              </a:buClr>
              <a:buFont typeface="Wingdings" pitchFamily="2" charset="2"/>
              <a:buChar char="§"/>
              <a:defRPr lang="en-US" altLang="en-US" sz="2400" kern="1200" dirty="0" smtClean="0">
                <a:solidFill>
                  <a:srgbClr val="333333"/>
                </a:solidFill>
                <a:latin typeface="Lato" pitchFamily="34" charset="0"/>
                <a:ea typeface="ＭＳ Ｐゴシック" pitchFamily="34" charset="-128"/>
                <a:cs typeface="Tahoma" pitchFamily="34" charset="0"/>
              </a:defRPr>
            </a:lvl2pPr>
            <a:lvl3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A600"/>
              </a:buClr>
              <a:buFont typeface="Wingdings" pitchFamily="2" charset="2"/>
              <a:buChar char="§"/>
              <a:defRPr lang="en-US" altLang="en-US" sz="2400" kern="1200" dirty="0" smtClean="0">
                <a:solidFill>
                  <a:srgbClr val="333333"/>
                </a:solidFill>
                <a:latin typeface="Lato" pitchFamily="34" charset="0"/>
                <a:ea typeface="ＭＳ Ｐゴシック" pitchFamily="34" charset="-128"/>
                <a:cs typeface="Tahoma" pitchFamily="34" charset="0"/>
              </a:defRPr>
            </a:lvl3pPr>
            <a:lvl4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A600"/>
              </a:buClr>
              <a:buFont typeface="Wingdings" pitchFamily="2" charset="2"/>
              <a:buChar char="§"/>
              <a:defRPr lang="en-US" altLang="en-US" sz="2400" kern="1200" dirty="0" smtClean="0">
                <a:solidFill>
                  <a:srgbClr val="333333"/>
                </a:solidFill>
                <a:latin typeface="Lato" pitchFamily="34" charset="0"/>
                <a:ea typeface="ＭＳ Ｐゴシック" pitchFamily="34" charset="-128"/>
                <a:cs typeface="Tahoma" pitchFamily="34" charset="0"/>
              </a:defRPr>
            </a:lvl4pPr>
            <a:lvl5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A600"/>
              </a:buClr>
              <a:buFont typeface="Wingdings" pitchFamily="2" charset="2"/>
              <a:buChar char="§"/>
              <a:defRPr lang="en-US" altLang="en-US" sz="2400" kern="1200" dirty="0">
                <a:solidFill>
                  <a:srgbClr val="333333"/>
                </a:solidFill>
                <a:latin typeface="Lato" pitchFamily="34" charset="0"/>
                <a:ea typeface="ＭＳ Ｐゴシック" pitchFamily="34" charset="-128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" y="1174097"/>
            <a:ext cx="3172968" cy="41239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0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C37882-8369-6C47-8DFA-76807AC8389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521E26-5042-4041-99A5-39E808D0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7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C37882-8369-6C47-8DFA-76807AC8389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521E26-5042-4041-99A5-39E808D0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5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C37882-8369-6C47-8DFA-76807AC8389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521E26-5042-4041-99A5-39E808D0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0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C37882-8369-6C47-8DFA-76807AC8389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521E26-5042-4041-99A5-39E808D0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C37882-8369-6C47-8DFA-76807AC8389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521E26-5042-4041-99A5-39E808D0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0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C37882-8369-6C47-8DFA-76807AC8389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521E26-5042-4041-99A5-39E808D0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4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C37882-8369-6C47-8DFA-76807AC8389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521E26-5042-4041-99A5-39E808D0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C37882-8369-6C47-8DFA-76807AC8389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521E26-5042-4041-99A5-39E808D0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8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162478-4AD2-A74C-B7DF-446405186D1E}"/>
              </a:ext>
            </a:extLst>
          </p:cNvPr>
          <p:cNvSpPr/>
          <p:nvPr userDrawn="1"/>
        </p:nvSpPr>
        <p:spPr>
          <a:xfrm>
            <a:off x="5766917" y="4427743"/>
            <a:ext cx="3377083" cy="2430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7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iki_Spect_Binaries_v2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xoplanetarchive.ipac.caltech.ed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18D6-230C-2249-B97E-0E2ECF36C6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Discovering Exoplanets</a:t>
            </a:r>
          </a:p>
        </p:txBody>
      </p:sp>
    </p:spTree>
    <p:extLst>
      <p:ext uri="{BB962C8B-B14F-4D97-AF65-F5344CB8AC3E}">
        <p14:creationId xmlns:p14="http://schemas.microsoft.com/office/powerpoint/2010/main" val="193306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3F897-4605-1840-826C-3B1824932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312"/>
          </a:xfrm>
        </p:spPr>
        <p:txBody>
          <a:bodyPr>
            <a:normAutofit fontScale="90000"/>
          </a:bodyPr>
          <a:lstStyle/>
          <a:p>
            <a:r>
              <a:rPr lang="en-US" dirty="0"/>
              <a:t>Orbital periods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E707FF2-B6AA-0540-9874-B4E47E6D0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844550"/>
            <a:ext cx="7086154" cy="41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9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3F897-4605-1840-826C-3B1824932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312"/>
          </a:xfrm>
        </p:spPr>
        <p:txBody>
          <a:bodyPr>
            <a:normAutofit fontScale="90000"/>
          </a:bodyPr>
          <a:lstStyle/>
          <a:p>
            <a:r>
              <a:rPr lang="en-US" dirty="0"/>
              <a:t>Orbital periods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E707FF2-B6AA-0540-9874-B4E47E6D0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844550"/>
            <a:ext cx="7086154" cy="41557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6E8394-1817-9D40-988C-C1F39AC302BE}"/>
              </a:ext>
            </a:extLst>
          </p:cNvPr>
          <p:cNvSpPr txBox="1"/>
          <p:nvPr/>
        </p:nvSpPr>
        <p:spPr>
          <a:xfrm>
            <a:off x="1768028" y="4811558"/>
            <a:ext cx="97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Mercury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5439E-0277-4B43-9C3A-06FE19124AE0}"/>
              </a:ext>
            </a:extLst>
          </p:cNvPr>
          <p:cNvSpPr txBox="1"/>
          <p:nvPr/>
        </p:nvSpPr>
        <p:spPr>
          <a:xfrm>
            <a:off x="3089680" y="4809415"/>
            <a:ext cx="79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Earth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5531C-380F-CF4F-B359-9B332956F5AD}"/>
              </a:ext>
            </a:extLst>
          </p:cNvPr>
          <p:cNvSpPr txBox="1"/>
          <p:nvPr/>
        </p:nvSpPr>
        <p:spPr>
          <a:xfrm>
            <a:off x="3960721" y="4778697"/>
            <a:ext cx="84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Saturn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9B7F5-D579-C042-960D-0F65C87737E1}"/>
              </a:ext>
            </a:extLst>
          </p:cNvPr>
          <p:cNvSpPr txBox="1"/>
          <p:nvPr/>
        </p:nvSpPr>
        <p:spPr>
          <a:xfrm>
            <a:off x="4710897" y="4847475"/>
            <a:ext cx="105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Neptune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6B190F-02F8-8948-9F52-CCCB11FBB61E}"/>
              </a:ext>
            </a:extLst>
          </p:cNvPr>
          <p:cNvCxnSpPr>
            <a:cxnSpLocks/>
          </p:cNvCxnSpPr>
          <p:nvPr/>
        </p:nvCxnSpPr>
        <p:spPr>
          <a:xfrm flipV="1">
            <a:off x="5531330" y="4097438"/>
            <a:ext cx="568528" cy="750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4D2EA5-93E7-D649-B898-D04FF4831857}"/>
              </a:ext>
            </a:extLst>
          </p:cNvPr>
          <p:cNvCxnSpPr>
            <a:cxnSpLocks/>
          </p:cNvCxnSpPr>
          <p:nvPr/>
        </p:nvCxnSpPr>
        <p:spPr>
          <a:xfrm flipV="1">
            <a:off x="4570046" y="3998204"/>
            <a:ext cx="748947" cy="875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DAFA6F-8994-F342-9188-69DE487A1793}"/>
              </a:ext>
            </a:extLst>
          </p:cNvPr>
          <p:cNvCxnSpPr>
            <a:cxnSpLocks/>
          </p:cNvCxnSpPr>
          <p:nvPr/>
        </p:nvCxnSpPr>
        <p:spPr>
          <a:xfrm flipV="1">
            <a:off x="3504021" y="4201610"/>
            <a:ext cx="558693" cy="672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4AACDE-F3B9-104D-A034-DAD46E8BA9C5}"/>
              </a:ext>
            </a:extLst>
          </p:cNvPr>
          <p:cNvCxnSpPr>
            <a:cxnSpLocks/>
          </p:cNvCxnSpPr>
          <p:nvPr/>
        </p:nvCxnSpPr>
        <p:spPr>
          <a:xfrm flipV="1">
            <a:off x="2428346" y="3530278"/>
            <a:ext cx="1142742" cy="1416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9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3F897-4605-1840-826C-3B1824932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312"/>
          </a:xfrm>
        </p:spPr>
        <p:txBody>
          <a:bodyPr>
            <a:normAutofit fontScale="90000"/>
          </a:bodyPr>
          <a:lstStyle/>
          <a:p>
            <a:r>
              <a:rPr lang="en-US" dirty="0"/>
              <a:t>Orbital periods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E707FF2-B6AA-0540-9874-B4E47E6D0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844550"/>
            <a:ext cx="7086154" cy="41557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6E8394-1817-9D40-988C-C1F39AC302BE}"/>
              </a:ext>
            </a:extLst>
          </p:cNvPr>
          <p:cNvSpPr txBox="1"/>
          <p:nvPr/>
        </p:nvSpPr>
        <p:spPr>
          <a:xfrm>
            <a:off x="1768028" y="4811558"/>
            <a:ext cx="97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Mercury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5439E-0277-4B43-9C3A-06FE19124AE0}"/>
              </a:ext>
            </a:extLst>
          </p:cNvPr>
          <p:cNvSpPr txBox="1"/>
          <p:nvPr/>
        </p:nvSpPr>
        <p:spPr>
          <a:xfrm>
            <a:off x="3089680" y="4809415"/>
            <a:ext cx="79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Earth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5531C-380F-CF4F-B359-9B332956F5AD}"/>
              </a:ext>
            </a:extLst>
          </p:cNvPr>
          <p:cNvSpPr txBox="1"/>
          <p:nvPr/>
        </p:nvSpPr>
        <p:spPr>
          <a:xfrm>
            <a:off x="3960721" y="4778697"/>
            <a:ext cx="84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Saturn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9B7F5-D579-C042-960D-0F65C87737E1}"/>
              </a:ext>
            </a:extLst>
          </p:cNvPr>
          <p:cNvSpPr txBox="1"/>
          <p:nvPr/>
        </p:nvSpPr>
        <p:spPr>
          <a:xfrm>
            <a:off x="4710897" y="4847475"/>
            <a:ext cx="105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Neptune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6B190F-02F8-8948-9F52-CCCB11FBB61E}"/>
              </a:ext>
            </a:extLst>
          </p:cNvPr>
          <p:cNvCxnSpPr>
            <a:cxnSpLocks/>
          </p:cNvCxnSpPr>
          <p:nvPr/>
        </p:nvCxnSpPr>
        <p:spPr>
          <a:xfrm flipV="1">
            <a:off x="5531330" y="4097438"/>
            <a:ext cx="568528" cy="750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4D2EA5-93E7-D649-B898-D04FF4831857}"/>
              </a:ext>
            </a:extLst>
          </p:cNvPr>
          <p:cNvCxnSpPr>
            <a:cxnSpLocks/>
          </p:cNvCxnSpPr>
          <p:nvPr/>
        </p:nvCxnSpPr>
        <p:spPr>
          <a:xfrm flipV="1">
            <a:off x="4570046" y="3998204"/>
            <a:ext cx="748947" cy="875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DAFA6F-8994-F342-9188-69DE487A1793}"/>
              </a:ext>
            </a:extLst>
          </p:cNvPr>
          <p:cNvCxnSpPr>
            <a:cxnSpLocks/>
          </p:cNvCxnSpPr>
          <p:nvPr/>
        </p:nvCxnSpPr>
        <p:spPr>
          <a:xfrm flipV="1">
            <a:off x="3504021" y="4201610"/>
            <a:ext cx="558693" cy="672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4AACDE-F3B9-104D-A034-DAD46E8BA9C5}"/>
              </a:ext>
            </a:extLst>
          </p:cNvPr>
          <p:cNvCxnSpPr>
            <a:cxnSpLocks/>
          </p:cNvCxnSpPr>
          <p:nvPr/>
        </p:nvCxnSpPr>
        <p:spPr>
          <a:xfrm flipV="1">
            <a:off x="2428346" y="3530278"/>
            <a:ext cx="1142742" cy="1416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4E2D38-3228-0148-93FE-9E19625A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97300"/>
            <a:ext cx="5038126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Why do you think we have found more planets that are closer to their stars?</a:t>
            </a:r>
          </a:p>
        </p:txBody>
      </p:sp>
    </p:spTree>
    <p:extLst>
      <p:ext uri="{BB962C8B-B14F-4D97-AF65-F5344CB8AC3E}">
        <p14:creationId xmlns:p14="http://schemas.microsoft.com/office/powerpoint/2010/main" val="88449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99404B-5ED2-2147-8347-9212EE533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51" y="5279670"/>
            <a:ext cx="5038126" cy="6928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Many “hot </a:t>
            </a:r>
            <a:r>
              <a:rPr lang="en-US" sz="2400" dirty="0" err="1"/>
              <a:t>Jupiters</a:t>
            </a:r>
            <a:r>
              <a:rPr lang="en-US" sz="2400" dirty="0"/>
              <a:t>” likely got to where they are by planetary migration</a:t>
            </a:r>
          </a:p>
        </p:txBody>
      </p:sp>
      <p:pic>
        <p:nvPicPr>
          <p:cNvPr id="6" name="Picture 5" descr="A star filled sky&#10;&#10;Description automatically generated">
            <a:extLst>
              <a:ext uri="{FF2B5EF4-FFF2-40B4-BE49-F238E27FC236}">
                <a16:creationId xmlns:a16="http://schemas.microsoft.com/office/drawing/2014/main" id="{A5058BB4-2B2F-6440-8D0E-A67589A7E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51572"/>
            <a:ext cx="7040475" cy="3993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33FC01-D27C-D944-B7DA-03899C698914}"/>
              </a:ext>
            </a:extLst>
          </p:cNvPr>
          <p:cNvSpPr txBox="1"/>
          <p:nvPr/>
        </p:nvSpPr>
        <p:spPr>
          <a:xfrm>
            <a:off x="-1" y="4444677"/>
            <a:ext cx="3866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Artist’s Conception, </a:t>
            </a:r>
            <a:r>
              <a:rPr lang="en-US" sz="1600" i="1" dirty="0"/>
              <a:t>NASA/Ames/JPL-Caltech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658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140F7B8-836E-544A-B5B3-E667FA8E0A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96266" cy="4837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445B4-77F9-A845-8131-A8F41B939988}"/>
              </a:ext>
            </a:extLst>
          </p:cNvPr>
          <p:cNvSpPr txBox="1"/>
          <p:nvPr/>
        </p:nvSpPr>
        <p:spPr>
          <a:xfrm>
            <a:off x="363812" y="5389073"/>
            <a:ext cx="475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no “super-Earths” or “mini-</a:t>
            </a:r>
            <a:r>
              <a:rPr lang="en-US" dirty="0" err="1"/>
              <a:t>Neptunes</a:t>
            </a:r>
            <a:r>
              <a:rPr lang="en-US" dirty="0"/>
              <a:t>” in OUR Solar System</a:t>
            </a:r>
          </a:p>
        </p:txBody>
      </p:sp>
    </p:spTree>
    <p:extLst>
      <p:ext uri="{BB962C8B-B14F-4D97-AF65-F5344CB8AC3E}">
        <p14:creationId xmlns:p14="http://schemas.microsoft.com/office/powerpoint/2010/main" val="69793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FEEA-1591-5E42-B0A9-5843BEF37807}"/>
              </a:ext>
            </a:extLst>
          </p:cNvPr>
          <p:cNvSpPr txBox="1">
            <a:spLocks/>
          </p:cNvSpPr>
          <p:nvPr/>
        </p:nvSpPr>
        <p:spPr>
          <a:xfrm>
            <a:off x="628650" y="22058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619A-EC2E-434B-948F-0354E8835484}"/>
              </a:ext>
            </a:extLst>
          </p:cNvPr>
          <p:cNvSpPr txBox="1">
            <a:spLocks/>
          </p:cNvSpPr>
          <p:nvPr/>
        </p:nvSpPr>
        <p:spPr>
          <a:xfrm>
            <a:off x="306730" y="988849"/>
            <a:ext cx="8530540" cy="35252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Extrasolar planets, or exoplanets, are detected via many of the same methods as binary stars, particularly transit (eclipsing) and Doppler (radial)</a:t>
            </a:r>
          </a:p>
          <a:p>
            <a:r>
              <a:rPr lang="en-US" sz="2400" dirty="0"/>
              <a:t>The Doppler method measures the motion of the star as the exoplanet orbits it and gives you the mass of the objects</a:t>
            </a:r>
          </a:p>
          <a:p>
            <a:r>
              <a:rPr lang="en-US" sz="2400" dirty="0"/>
              <a:t>The transit method gives you the radius or physical size of a planet</a:t>
            </a:r>
          </a:p>
          <a:p>
            <a:r>
              <a:rPr lang="en-US" sz="2400" dirty="0"/>
              <a:t>The most easily detected systems have short orbits and large exoplanets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45D05-CFAE-9C42-B7A9-EF11305ACADC}"/>
              </a:ext>
            </a:extLst>
          </p:cNvPr>
          <p:cNvSpPr/>
          <p:nvPr/>
        </p:nvSpPr>
        <p:spPr>
          <a:xfrm>
            <a:off x="306730" y="45141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Exoplanet systems vary wildly from each other and from our Solar System</a:t>
            </a:r>
          </a:p>
        </p:txBody>
      </p:sp>
    </p:spTree>
    <p:extLst>
      <p:ext uri="{BB962C8B-B14F-4D97-AF65-F5344CB8AC3E}">
        <p14:creationId xmlns:p14="http://schemas.microsoft.com/office/powerpoint/2010/main" val="337735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FBBAB62-B863-9149-B9D9-9E7A15F1BBEE}"/>
              </a:ext>
            </a:extLst>
          </p:cNvPr>
          <p:cNvSpPr txBox="1"/>
          <p:nvPr/>
        </p:nvSpPr>
        <p:spPr>
          <a:xfrm>
            <a:off x="415636" y="295563"/>
            <a:ext cx="7998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The spectral lines also tell you the star’s motion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49D5ED-2B49-634D-99E8-14535E2F0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363" y="1372781"/>
            <a:ext cx="5366328" cy="3026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172FDF-361B-9B48-842B-7F29DF592AC9}"/>
              </a:ext>
            </a:extLst>
          </p:cNvPr>
          <p:cNvSpPr txBox="1"/>
          <p:nvPr/>
        </p:nvSpPr>
        <p:spPr>
          <a:xfrm>
            <a:off x="1616363" y="4481709"/>
            <a:ext cx="2673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CC BY-SA 3.0 </a:t>
            </a:r>
            <a:r>
              <a:rPr lang="en-US" sz="1200" dirty="0" err="1"/>
              <a:t>TimothyRias</a:t>
            </a:r>
            <a:r>
              <a:rPr lang="en-US" sz="1200" dirty="0"/>
              <a:t> and </a:t>
            </a:r>
            <a:r>
              <a:rPr lang="en-US" sz="1200" dirty="0" err="1"/>
              <a:t>Adrignola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44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DB1A29-9BE3-0C45-BE7E-230116D8980A}"/>
              </a:ext>
            </a:extLst>
          </p:cNvPr>
          <p:cNvSpPr txBox="1"/>
          <p:nvPr/>
        </p:nvSpPr>
        <p:spPr>
          <a:xfrm>
            <a:off x="415636" y="295563"/>
            <a:ext cx="7998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Same principle as spectroscopic binary stars…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612A2-BC8C-8B41-9922-D67429CF59C6}"/>
              </a:ext>
            </a:extLst>
          </p:cNvPr>
          <p:cNvSpPr txBox="1"/>
          <p:nvPr/>
        </p:nvSpPr>
        <p:spPr>
          <a:xfrm>
            <a:off x="2073563" y="4598834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Credit NASA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539C1-D812-5047-B658-A79535D193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0338"/>
            <a:ext cx="6354501" cy="4430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F23D7B-8055-C04F-AD5F-FF247DC79639}"/>
              </a:ext>
            </a:extLst>
          </p:cNvPr>
          <p:cNvSpPr/>
          <p:nvPr/>
        </p:nvSpPr>
        <p:spPr>
          <a:xfrm>
            <a:off x="0" y="531634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https://commons.wikimedia.org/wiki/File:Wiki_Spect_Binaries_v2.gif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BEB3B-C7E2-2748-8076-D1A4A046894C}"/>
              </a:ext>
            </a:extLst>
          </p:cNvPr>
          <p:cNvSpPr txBox="1"/>
          <p:nvPr/>
        </p:nvSpPr>
        <p:spPr>
          <a:xfrm>
            <a:off x="0" y="5005935"/>
            <a:ext cx="1546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CC BY 3.0 </a:t>
            </a:r>
            <a:r>
              <a:rPr lang="en-US" sz="1400" dirty="0" err="1">
                <a:solidFill>
                  <a:schemeClr val="bg1"/>
                </a:solidFill>
              </a:rPr>
              <a:t>Primefac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2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DB1A29-9BE3-0C45-BE7E-230116D8980A}"/>
              </a:ext>
            </a:extLst>
          </p:cNvPr>
          <p:cNvSpPr txBox="1"/>
          <p:nvPr/>
        </p:nvSpPr>
        <p:spPr>
          <a:xfrm>
            <a:off x="415636" y="295563"/>
            <a:ext cx="7998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Stars are moved around by the gravitational pull of their planets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612A2-BC8C-8B41-9922-D67429CF59C6}"/>
              </a:ext>
            </a:extLst>
          </p:cNvPr>
          <p:cNvSpPr txBox="1"/>
          <p:nvPr/>
        </p:nvSpPr>
        <p:spPr>
          <a:xfrm>
            <a:off x="2073563" y="4598834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Credit NASA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07AA8-38BB-CE41-A74E-796CA4D0FDA1}"/>
              </a:ext>
            </a:extLst>
          </p:cNvPr>
          <p:cNvSpPr txBox="1"/>
          <p:nvPr/>
        </p:nvSpPr>
        <p:spPr>
          <a:xfrm>
            <a:off x="415636" y="5555848"/>
            <a:ext cx="437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case, you only see the light of the star, NOT the planet</a:t>
            </a:r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A678FD5E-8BE9-DF4F-810D-A8B5FFE83E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15" y="1372781"/>
            <a:ext cx="4682837" cy="3503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39B532-E358-494D-9B9A-39701F738E6E}"/>
              </a:ext>
            </a:extLst>
          </p:cNvPr>
          <p:cNvSpPr txBox="1"/>
          <p:nvPr/>
        </p:nvSpPr>
        <p:spPr>
          <a:xfrm>
            <a:off x="1089715" y="4598833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Credit NASA</a:t>
            </a:r>
          </a:p>
        </p:txBody>
      </p:sp>
    </p:spTree>
    <p:extLst>
      <p:ext uri="{BB962C8B-B14F-4D97-AF65-F5344CB8AC3E}">
        <p14:creationId xmlns:p14="http://schemas.microsoft.com/office/powerpoint/2010/main" val="17000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56FC14A-D0DF-E948-8EFA-6237591D2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"/>
            <a:ext cx="5931939" cy="4089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5E21DD-6094-FA44-8BA5-145C224F19D3}"/>
              </a:ext>
            </a:extLst>
          </p:cNvPr>
          <p:cNvSpPr txBox="1"/>
          <p:nvPr/>
        </p:nvSpPr>
        <p:spPr>
          <a:xfrm>
            <a:off x="0" y="4453101"/>
            <a:ext cx="1096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CC0 Dan Wingard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7B58F-8027-D047-B422-A04DFA7636D1}"/>
              </a:ext>
            </a:extLst>
          </p:cNvPr>
          <p:cNvSpPr/>
          <p:nvPr/>
        </p:nvSpPr>
        <p:spPr>
          <a:xfrm>
            <a:off x="969453" y="1971554"/>
            <a:ext cx="254643" cy="297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ame, table&#10;&#10;Description automatically generated">
            <a:extLst>
              <a:ext uri="{FF2B5EF4-FFF2-40B4-BE49-F238E27FC236}">
                <a16:creationId xmlns:a16="http://schemas.microsoft.com/office/drawing/2014/main" id="{659DF6AB-1AE7-1C44-8158-22D6D143E7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04567" cy="4774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6FEC09-03F8-134A-A50E-4685CC312988}"/>
              </a:ext>
            </a:extLst>
          </p:cNvPr>
          <p:cNvSpPr txBox="1"/>
          <p:nvPr/>
        </p:nvSpPr>
        <p:spPr>
          <a:xfrm>
            <a:off x="162046" y="5428526"/>
            <a:ext cx="425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as eclipsing binary stars can be found…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14F79-83AD-8A4E-901B-D285B7FEB128}"/>
              </a:ext>
            </a:extLst>
          </p:cNvPr>
          <p:cNvSpPr txBox="1"/>
          <p:nvPr/>
        </p:nvSpPr>
        <p:spPr>
          <a:xfrm>
            <a:off x="0" y="4467184"/>
            <a:ext cx="588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302296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4AF9C8F-2557-B94E-AA8D-74D708EB4A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966719" cy="4421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A7D8FA-EE2B-144C-8A8C-4D2BB6A8EBE6}"/>
              </a:ext>
            </a:extLst>
          </p:cNvPr>
          <p:cNvSpPr txBox="1"/>
          <p:nvPr/>
        </p:nvSpPr>
        <p:spPr>
          <a:xfrm>
            <a:off x="1111170" y="5254906"/>
            <a:ext cx="358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exoplanets are found with </a:t>
            </a:r>
            <a:r>
              <a:rPr lang="en-US" b="1" dirty="0"/>
              <a:t>transits</a:t>
            </a:r>
          </a:p>
        </p:txBody>
      </p:sp>
    </p:spTree>
    <p:extLst>
      <p:ext uri="{BB962C8B-B14F-4D97-AF65-F5344CB8AC3E}">
        <p14:creationId xmlns:p14="http://schemas.microsoft.com/office/powerpoint/2010/main" val="284886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, black, monitor, sitting&#10;&#10;Description automatically generated">
            <a:extLst>
              <a:ext uri="{FF2B5EF4-FFF2-40B4-BE49-F238E27FC236}">
                <a16:creationId xmlns:a16="http://schemas.microsoft.com/office/drawing/2014/main" id="{234B4E37-4299-AE47-8036-B0DB3D0968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905177" cy="4444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9E87CC-56DE-3E4C-8806-6E93117EE490}"/>
              </a:ext>
            </a:extLst>
          </p:cNvPr>
          <p:cNvSpPr txBox="1"/>
          <p:nvPr/>
        </p:nvSpPr>
        <p:spPr>
          <a:xfrm>
            <a:off x="327019" y="4937467"/>
            <a:ext cx="499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spacecraft was used to successfully detect thousands of exoplanets using the </a:t>
            </a:r>
            <a:r>
              <a:rPr lang="en-US" b="1" dirty="0"/>
              <a:t>transit</a:t>
            </a:r>
            <a:r>
              <a:rPr lang="en-US" dirty="0"/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314483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, sitting, black, cake&#10;&#10;Description automatically generated">
            <a:extLst>
              <a:ext uri="{FF2B5EF4-FFF2-40B4-BE49-F238E27FC236}">
                <a16:creationId xmlns:a16="http://schemas.microsoft.com/office/drawing/2014/main" id="{D835C729-54AB-1C4C-829B-8783053592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03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42171C-BE47-A844-A492-FA5E41AF7536}"/>
              </a:ext>
            </a:extLst>
          </p:cNvPr>
          <p:cNvSpPr txBox="1"/>
          <p:nvPr/>
        </p:nvSpPr>
        <p:spPr>
          <a:xfrm>
            <a:off x="628225" y="5211135"/>
            <a:ext cx="447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current mission is also using the </a:t>
            </a:r>
            <a:r>
              <a:rPr lang="en-US" b="1" dirty="0"/>
              <a:t>transit</a:t>
            </a:r>
            <a:r>
              <a:rPr lang="en-US" dirty="0"/>
              <a:t> method to continue the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684B3-27E9-F94B-A565-B4370AAEDFB5}"/>
              </a:ext>
            </a:extLst>
          </p:cNvPr>
          <p:cNvSpPr/>
          <p:nvPr/>
        </p:nvSpPr>
        <p:spPr>
          <a:xfrm>
            <a:off x="777873" y="6278710"/>
            <a:ext cx="4176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https://exoplanetarchive.ipac.caltech.edu/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22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306</Words>
  <Application>Microsoft Macintosh PowerPoint</Application>
  <PresentationFormat>On-screen Show (4:3)</PresentationFormat>
  <Paragraphs>45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Wingdings</vt:lpstr>
      <vt:lpstr>Office Theme</vt:lpstr>
      <vt:lpstr>Discovering Exoplanets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Orbital periods</vt:lpstr>
      <vt:lpstr>Orbital periods</vt:lpstr>
      <vt:lpstr>Orbital periods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the Process of Science</dc:title>
  <dc:creator>Nicole Gugliucci</dc:creator>
  <cp:lastModifiedBy>Nicole Gugliucci</cp:lastModifiedBy>
  <cp:revision>63</cp:revision>
  <dcterms:created xsi:type="dcterms:W3CDTF">2020-06-24T00:24:46Z</dcterms:created>
  <dcterms:modified xsi:type="dcterms:W3CDTF">2020-07-22T01:29:26Z</dcterms:modified>
</cp:coreProperties>
</file>